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0" r:id="rId3"/>
    <p:sldId id="261" r:id="rId4"/>
    <p:sldId id="262" r:id="rId5"/>
    <p:sldId id="263" r:id="rId6"/>
    <p:sldId id="257" r:id="rId7"/>
    <p:sldId id="277" r:id="rId8"/>
    <p:sldId id="278" r:id="rId9"/>
    <p:sldId id="276" r:id="rId10"/>
    <p:sldId id="264" r:id="rId11"/>
    <p:sldId id="279" r:id="rId12"/>
    <p:sldId id="280" r:id="rId13"/>
    <p:sldId id="282" r:id="rId14"/>
    <p:sldId id="281" r:id="rId15"/>
    <p:sldId id="265" r:id="rId16"/>
    <p:sldId id="284" r:id="rId17"/>
    <p:sldId id="285" r:id="rId18"/>
    <p:sldId id="286" r:id="rId19"/>
    <p:sldId id="287" r:id="rId20"/>
    <p:sldId id="268" r:id="rId21"/>
    <p:sldId id="267" r:id="rId22"/>
    <p:sldId id="315" r:id="rId23"/>
    <p:sldId id="316" r:id="rId24"/>
    <p:sldId id="317" r:id="rId25"/>
    <p:sldId id="324" r:id="rId26"/>
    <p:sldId id="323" r:id="rId27"/>
    <p:sldId id="322" r:id="rId28"/>
    <p:sldId id="270" r:id="rId29"/>
    <p:sldId id="296" r:id="rId30"/>
    <p:sldId id="295" r:id="rId31"/>
    <p:sldId id="297" r:id="rId32"/>
    <p:sldId id="271" r:id="rId33"/>
    <p:sldId id="300" r:id="rId34"/>
    <p:sldId id="301" r:id="rId35"/>
    <p:sldId id="302" r:id="rId36"/>
    <p:sldId id="272" r:id="rId37"/>
    <p:sldId id="305" r:id="rId38"/>
    <p:sldId id="304" r:id="rId39"/>
    <p:sldId id="303" r:id="rId40"/>
    <p:sldId id="273" r:id="rId41"/>
    <p:sldId id="308" r:id="rId42"/>
    <p:sldId id="307" r:id="rId43"/>
    <p:sldId id="306" r:id="rId44"/>
    <p:sldId id="274" r:id="rId45"/>
    <p:sldId id="289" r:id="rId46"/>
    <p:sldId id="290" r:id="rId47"/>
    <p:sldId id="288" r:id="rId48"/>
    <p:sldId id="291" r:id="rId49"/>
    <p:sldId id="310" r:id="rId50"/>
    <p:sldId id="309" r:id="rId51"/>
    <p:sldId id="292" r:id="rId52"/>
    <p:sldId id="313" r:id="rId53"/>
    <p:sldId id="312" r:id="rId54"/>
    <p:sldId id="311" r:id="rId55"/>
    <p:sldId id="294" r:id="rId56"/>
    <p:sldId id="266" r:id="rId57"/>
    <p:sldId id="299" r:id="rId58"/>
    <p:sldId id="298" r:id="rId59"/>
    <p:sldId id="314" r:id="rId60"/>
    <p:sldId id="321" r:id="rId61"/>
    <p:sldId id="320" r:id="rId62"/>
    <p:sldId id="319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4DAA6E-0799-49E6-EC91-126A181367FC}" v="404" dt="2022-06-04T15:50:01.144"/>
    <p1510:client id="{6AC1F788-2CFF-0541-6311-3690307464A6}" v="160" dt="2022-06-04T16:55:59.194"/>
    <p1510:client id="{B47A09D0-1911-9891-40EB-6E853C1EFDFF}" v="37" dt="2022-06-04T15:30:46.994"/>
    <p1510:client id="{E7DDEE91-5F08-8D1F-0D09-1FDE1A77E47C}" v="160" dt="2022-06-04T16:52:40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ro Gori" userId="6fecfbdc-8487-4c93-bdd0-983b9dae2cbf" providerId="ADAL" clId="{CB27A5DA-89CD-4377-8BE3-06D2A30867F8}"/>
    <pc:docChg chg="modSld">
      <pc:chgData name="Pietro Gori" userId="6fecfbdc-8487-4c93-bdd0-983b9dae2cbf" providerId="ADAL" clId="{CB27A5DA-89CD-4377-8BE3-06D2A30867F8}" dt="2022-06-05T15:23:41.131" v="11" actId="20577"/>
      <pc:docMkLst>
        <pc:docMk/>
      </pc:docMkLst>
      <pc:sldChg chg="modSp mod">
        <pc:chgData name="Pietro Gori" userId="6fecfbdc-8487-4c93-bdd0-983b9dae2cbf" providerId="ADAL" clId="{CB27A5DA-89CD-4377-8BE3-06D2A30867F8}" dt="2022-06-05T15:19:07" v="9" actId="20577"/>
        <pc:sldMkLst>
          <pc:docMk/>
          <pc:sldMk cId="593215793" sldId="298"/>
        </pc:sldMkLst>
        <pc:graphicFrameChg chg="modGraphic">
          <ac:chgData name="Pietro Gori" userId="6fecfbdc-8487-4c93-bdd0-983b9dae2cbf" providerId="ADAL" clId="{CB27A5DA-89CD-4377-8BE3-06D2A30867F8}" dt="2022-06-05T15:19:07" v="9" actId="20577"/>
          <ac:graphicFrameMkLst>
            <pc:docMk/>
            <pc:sldMk cId="593215793" sldId="298"/>
            <ac:graphicFrameMk id="4" creationId="{8DD0C5CA-951D-54B1-3E9A-19C9D14A15F5}"/>
          </ac:graphicFrameMkLst>
        </pc:graphicFrameChg>
      </pc:sldChg>
      <pc:sldChg chg="modSp mod">
        <pc:chgData name="Pietro Gori" userId="6fecfbdc-8487-4c93-bdd0-983b9dae2cbf" providerId="ADAL" clId="{CB27A5DA-89CD-4377-8BE3-06D2A30867F8}" dt="2022-06-05T15:23:41.131" v="11" actId="20577"/>
        <pc:sldMkLst>
          <pc:docMk/>
          <pc:sldMk cId="2610385884" sldId="319"/>
        </pc:sldMkLst>
        <pc:graphicFrameChg chg="modGraphic">
          <ac:chgData name="Pietro Gori" userId="6fecfbdc-8487-4c93-bdd0-983b9dae2cbf" providerId="ADAL" clId="{CB27A5DA-89CD-4377-8BE3-06D2A30867F8}" dt="2022-06-05T15:23:41.131" v="11" actId="20577"/>
          <ac:graphicFrameMkLst>
            <pc:docMk/>
            <pc:sldMk cId="2610385884" sldId="319"/>
            <ac:graphicFrameMk id="10" creationId="{39D063CD-39FE-5FD6-9AB6-8267C6459324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6/6/2022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7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23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6/6/2022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7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6/6/2022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4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6/6/2022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8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6/6/2022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4663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6/6/2022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8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6/6/2022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9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6/6/2022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2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1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1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7" Type="http://schemas.openxmlformats.org/officeDocument/2006/relationships/image" Target="../media/image24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17.mp4"/><Relationship Id="rId7" Type="http://schemas.openxmlformats.org/officeDocument/2006/relationships/image" Target="../media/image27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7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3.xml"/><Relationship Id="rId7" Type="http://schemas.openxmlformats.org/officeDocument/2006/relationships/image" Target="../media/image3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5" Type="http://schemas.openxmlformats.org/officeDocument/2006/relationships/image" Target="../media/image300.png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2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072472EE-5F96-FF90-8F8B-2697A08B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" r="15996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73" name="Freeform: Shape 6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0189E-7648-1F44-230D-99BA5DA87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4576" y="862290"/>
            <a:ext cx="5076581" cy="1129084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it-IT" sz="4000">
                <a:solidFill>
                  <a:schemeClr val="tx1">
                    <a:lumMod val="75000"/>
                    <a:lumOff val="25000"/>
                  </a:schemeClr>
                </a:solidFill>
              </a:rPr>
              <a:t>Missione Urano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AA5E57-39E6-A089-1E63-526A65071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9244" y="2354509"/>
            <a:ext cx="3633747" cy="4346467"/>
          </a:xfrm>
        </p:spPr>
        <p:txBody>
          <a:bodyPr vert="horz" lIns="109728" tIns="109728" rIns="109728" bIns="91440" rtlCol="0">
            <a:noAutofit/>
          </a:bodyPr>
          <a:lstStyle/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Studenti: 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Marco Cucchi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Vincenzo Degiacomo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Francesco Iotti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Lorenzo Lehmann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Pietro Gori</a:t>
            </a:r>
          </a:p>
          <a:p>
            <a:pPr algn="r"/>
            <a:endParaRPr lang="it-I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Docente: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Prof. Mario Innocenti</a:t>
            </a:r>
          </a:p>
          <a:p>
            <a:pPr algn="r"/>
            <a:endParaRPr lang="it-I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A.A. 2021/2022</a:t>
            </a:r>
          </a:p>
        </p:txBody>
      </p:sp>
    </p:spTree>
    <p:extLst>
      <p:ext uri="{BB962C8B-B14F-4D97-AF65-F5344CB8AC3E}">
        <p14:creationId xmlns:p14="http://schemas.microsoft.com/office/powerpoint/2010/main" val="194426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EFEAE-C1AE-9335-960D-E6724EA0F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>
                <a:effectLst/>
              </a:rPr>
              <a:t>Poiché il trasferimento interplanetario si svolge prevalentemente sul piano dell’Eclittica, si </a:t>
            </a:r>
            <a:r>
              <a:rPr lang="it-IT"/>
              <a:t>è</a:t>
            </a:r>
            <a:r>
              <a:rPr lang="it-IT" b="0" i="0">
                <a:effectLst/>
              </a:rPr>
              <a:t> rivelato necessario portarsi su un’orbita di parcheggio terrestre giacente sul suddetto piano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14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EFEAE-C1AE-9335-960D-E6724EA0F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>
                <a:effectLst/>
              </a:rPr>
              <a:t>Poiché il trasferimento interplanetario si svolge prevalentemente sul piano dell’Eclittica, si </a:t>
            </a:r>
            <a:r>
              <a:rPr lang="it-IT"/>
              <a:t>è</a:t>
            </a:r>
            <a:r>
              <a:rPr lang="it-IT" b="0" i="0">
                <a:effectLst/>
              </a:rPr>
              <a:t> rivelato necessario portarsi su un’orbita di parcheggio terrestre giacente sul suddetto piano</a:t>
            </a:r>
            <a:endParaRPr lang="it-IT"/>
          </a:p>
        </p:txBody>
      </p:sp>
      <p:pic>
        <p:nvPicPr>
          <p:cNvPr id="7" name="Immagine 6" descr="\documentclass{article}&#10;\usepackage{amsmath}&#10;\pagestyle{empty}&#10;\begin{document}&#10;&#10;\begin{align*}&#10;   i_{orbita \_ iniziale} = i_{Eq} = - 23.4^{\circ} \\&#10;   i_{orbita \_ finale} = i_{Ecl} = 0^{\circ} \\&#10;   \Omega_{orbita \_ in} = 0^{\circ} \\&#10;   \Omega_{orbita \_ fin} = 0^{\circ}&#10;\end{align*}&#10;&#10;\end{document}" title="IguanaTex Bitmap Display">
            <a:extLst>
              <a:ext uri="{FF2B5EF4-FFF2-40B4-BE49-F238E27FC236}">
                <a16:creationId xmlns:a16="http://schemas.microsoft.com/office/drawing/2014/main" id="{BD03A0BD-F46C-02C2-445E-37F83E0C02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78" y="4057854"/>
            <a:ext cx="3378444" cy="148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13" name="Immagine 12" descr="\documentclass{article}&#10;\usepackage{amsmath}&#10;\pagestyle{empty}&#10;\begin{document}&#10;&#10;\begin{equation*}&#10;        \Delta v = 2  v_{park\_orbit}  \sin{(\frac{\theta_e}{2})} = 3.16 km/s&#10;    \end{equation*}&#10;&#10;\end{document}" title="IguanaTex Bitmap Display">
            <a:extLst>
              <a:ext uri="{FF2B5EF4-FFF2-40B4-BE49-F238E27FC236}">
                <a16:creationId xmlns:a16="http://schemas.microsoft.com/office/drawing/2014/main" id="{8C033ECA-E670-7F03-801E-46A2316BF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0" y="3022795"/>
            <a:ext cx="4130460" cy="52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/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del cambio piano è: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blipFill>
                <a:blip r:embed="rId4"/>
                <a:stretch>
                  <a:fillRect l="-7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16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13" name="Immagine 12" descr="\documentclass{article}&#10;\usepackage{amsmath}&#10;\pagestyle{empty}&#10;\begin{document}&#10;&#10;\begin{equation*}&#10;        \Delta v = 2  v_{park\_orbit}  \sin{(\frac{\theta_e}{2})} = 3.16 km/s&#10;    \end{equation*}&#10;&#10;\end{document}" title="IguanaTex Bitmap Display">
            <a:extLst>
              <a:ext uri="{FF2B5EF4-FFF2-40B4-BE49-F238E27FC236}">
                <a16:creationId xmlns:a16="http://schemas.microsoft.com/office/drawing/2014/main" id="{8C033ECA-E670-7F03-801E-46A2316BF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0" y="3022795"/>
            <a:ext cx="4130460" cy="52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5CA33FA-30D5-0ECF-49BA-DDD5CC52DF18}"/>
                  </a:ext>
                </a:extLst>
              </p:cNvPr>
              <p:cNvSpPr txBox="1"/>
              <p:nvPr/>
            </p:nvSpPr>
            <p:spPr>
              <a:xfrm>
                <a:off x="2072640" y="4308416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Essendo la manovra ad un impulso 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/>
                  <a:t>t è trascurabile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5CA33FA-30D5-0ECF-49BA-DDD5CC52D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4308416"/>
                <a:ext cx="6181023" cy="369332"/>
              </a:xfrm>
              <a:prstGeom prst="rect">
                <a:avLst/>
              </a:prstGeom>
              <a:blipFill>
                <a:blip r:embed="rId4"/>
                <a:stretch>
                  <a:fillRect l="-7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/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del cambio piano è: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blipFill>
                <a:blip r:embed="rId5"/>
                <a:stretch>
                  <a:fillRect l="-7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80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4" name="Earth_plane_shift">
            <a:hlinkClick r:id="" action="ppaction://media"/>
            <a:extLst>
              <a:ext uri="{FF2B5EF4-FFF2-40B4-BE49-F238E27FC236}">
                <a16:creationId xmlns:a16="http://schemas.microsoft.com/office/drawing/2014/main" id="{D0C27B61-B930-1AC7-521C-99AECB78DF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9028" y="2312987"/>
            <a:ext cx="5749357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412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EFD061-0732-AB03-09F7-A227ACF8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 poter uscire dall’orbita di parcheggio e dalla Sfera di Influenza della Terra è necessario un impulso di velocità significativo che dipende anche dall’orbita su cui il veicolo spaziale deve immettersi</a:t>
            </a:r>
          </a:p>
        </p:txBody>
      </p:sp>
    </p:spTree>
    <p:extLst>
      <p:ext uri="{BB962C8B-B14F-4D97-AF65-F5344CB8AC3E}">
        <p14:creationId xmlns:p14="http://schemas.microsoft.com/office/powerpoint/2010/main" val="404633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EFD061-0732-AB03-09F7-A227ACF8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 poter uscire dall’orbita di parcheggio e dalla Sfera di Influenza della Terra è necessario un impulso di velocità significativo che dipende anche dall’orbita su cui il veicolo spaziale deve immettersi</a:t>
            </a:r>
          </a:p>
          <a:p>
            <a:endParaRPr lang="it-IT"/>
          </a:p>
          <a:p>
            <a:r>
              <a:rPr lang="it-IT"/>
              <a:t>Uscito dalla SOI il veicolo si trova su un’orbita eliocentrica che gli permetterà di raggiungere uno dei pianeti del Sistema Solare in un determinato tempo di volo</a:t>
            </a:r>
          </a:p>
        </p:txBody>
      </p:sp>
    </p:spTree>
    <p:extLst>
      <p:ext uri="{BB962C8B-B14F-4D97-AF65-F5344CB8AC3E}">
        <p14:creationId xmlns:p14="http://schemas.microsoft.com/office/powerpoint/2010/main" val="125855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si ottiene come differenza tra la velocità che lo </a:t>
                </a:r>
                <a:r>
                  <a:rPr lang="it-IT" err="1"/>
                  <a:t>spacecraft</a:t>
                </a:r>
                <a:r>
                  <a:rPr lang="it-IT"/>
                  <a:t> deve avere al perigeo dell’orbita iperbolica e la sua velocità nell’orbita di parcheggio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\documentclass{article}&#10;\usepackage{amsmath}&#10;\pagestyle{empty}&#10;\begin{document}&#10;&#10;\begin{equation*}&#10;     \Delta v = v_{p\_hyp} -  v_{park\_orbit} &#10;\end{equation*}&#10;&#10;\end{document}" title="IguanaTex Bitmap Display">
            <a:extLst>
              <a:ext uri="{FF2B5EF4-FFF2-40B4-BE49-F238E27FC236}">
                <a16:creationId xmlns:a16="http://schemas.microsoft.com/office/drawing/2014/main" id="{5D87C0F0-75A7-DBEE-C382-0AB505C627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07" y="3984172"/>
            <a:ext cx="3097786" cy="2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7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/>
                  <a:t>Per il calcolo 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la faccenda si complica leggermente. È infatti necessario ricavare la variazione di anomalia vera (f) della sonda tra il perigeo e il punto estremo della SOI e successivamente l’anomalia eccentrica (E) e quella media (M)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\Delta t = M_{hyp} * \sqrt{\frac{-a_{hyp}^3}{\mu_T}}&#10;\end{equation*}&#10;&#10;\end{document}" title="IguanaTex Bitmap Display">
            <a:extLst>
              <a:ext uri="{FF2B5EF4-FFF2-40B4-BE49-F238E27FC236}">
                <a16:creationId xmlns:a16="http://schemas.microsoft.com/office/drawing/2014/main" id="{B18D9AB7-37A3-074A-392D-C88EAA3E04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62" y="4450703"/>
            <a:ext cx="2839675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pic>
        <p:nvPicPr>
          <p:cNvPr id="7" name="Escape_from_Earth">
            <a:hlinkClick r:id="" action="ppaction://media"/>
            <a:extLst>
              <a:ext uri="{FF2B5EF4-FFF2-40B4-BE49-F238E27FC236}">
                <a16:creationId xmlns:a16="http://schemas.microsoft.com/office/drawing/2014/main" id="{0A7F30B3-9B50-D9E9-4980-407C3C0716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2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</p:txBody>
      </p:sp>
    </p:spTree>
    <p:extLst>
      <p:ext uri="{BB962C8B-B14F-4D97-AF65-F5344CB8AC3E}">
        <p14:creationId xmlns:p14="http://schemas.microsoft.com/office/powerpoint/2010/main" val="174773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>
            <a:extLst>
              <a:ext uri="{FF2B5EF4-FFF2-40B4-BE49-F238E27FC236}">
                <a16:creationId xmlns:a16="http://schemas.microsoft.com/office/drawing/2014/main" id="{072472EE-5F96-FF90-8F8B-2697A08B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" r="15996"/>
          <a:stretch/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B490A9-F5BC-1CB5-8E45-AA75BB8B2AEA}"/>
              </a:ext>
            </a:extLst>
          </p:cNvPr>
          <p:cNvSpPr txBox="1"/>
          <p:nvPr/>
        </p:nvSpPr>
        <p:spPr>
          <a:xfrm>
            <a:off x="2348981" y="2598003"/>
            <a:ext cx="7494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Missioni interplanetarie</a:t>
            </a:r>
          </a:p>
        </p:txBody>
      </p:sp>
    </p:spTree>
    <p:extLst>
      <p:ext uri="{BB962C8B-B14F-4D97-AF65-F5344CB8AC3E}">
        <p14:creationId xmlns:p14="http://schemas.microsoft.com/office/powerpoint/2010/main" val="130312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B19886F3-4FF6-0A1D-1AD4-332FB0ADA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299395"/>
              </p:ext>
            </p:extLst>
          </p:nvPr>
        </p:nvGraphicFramePr>
        <p:xfrm>
          <a:off x="1920875" y="2312988"/>
          <a:ext cx="876935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791181465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16556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2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5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4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95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71568"/>
                  </a:ext>
                </a:extLst>
              </a:tr>
            </a:tbl>
          </a:graphicData>
        </a:graphic>
      </p:graphicFrame>
      <p:graphicFrame>
        <p:nvGraphicFramePr>
          <p:cNvPr id="9" name="Tabella 6">
            <a:extLst>
              <a:ext uri="{FF2B5EF4-FFF2-40B4-BE49-F238E27FC236}">
                <a16:creationId xmlns:a16="http://schemas.microsoft.com/office/drawing/2014/main" id="{EE73B1A8-D6ED-8374-6227-88809A7A3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315053"/>
              </p:ext>
            </p:extLst>
          </p:nvPr>
        </p:nvGraphicFramePr>
        <p:xfrm>
          <a:off x="1920875" y="2312988"/>
          <a:ext cx="8769348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4">
                  <a:extLst>
                    <a:ext uri="{9D8B030D-6E8A-4147-A177-3AD203B41FA5}">
                      <a16:colId xmlns:a16="http://schemas.microsoft.com/office/drawing/2014/main" val="3657340877"/>
                    </a:ext>
                  </a:extLst>
                </a:gridCol>
                <a:gridCol w="4384674">
                  <a:extLst>
                    <a:ext uri="{9D8B030D-6E8A-4147-A177-3AD203B41FA5}">
                      <a16:colId xmlns:a16="http://schemas.microsoft.com/office/drawing/2014/main" val="95029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01-Jul-2022 12:00:00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01-Jul-2024 12:00:00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6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01-Sep-2030 12:00:00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25-Dec-2035 12:00:00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7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08-Mar-2036 01:18:48 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350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pic>
        <p:nvPicPr>
          <p:cNvPr id="3" name="Missione Completa">
            <a:hlinkClick r:id="" action="ppaction://media"/>
            <a:extLst>
              <a:ext uri="{FF2B5EF4-FFF2-40B4-BE49-F238E27FC236}">
                <a16:creationId xmlns:a16="http://schemas.microsoft.com/office/drawing/2014/main" id="{A14C95B4-160D-0F45-EA1A-2DB8D9FC1A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0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D40AEC0F-6432-7D24-D67F-5E671C168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210769"/>
              </p:ext>
            </p:extLst>
          </p:nvPr>
        </p:nvGraphicFramePr>
        <p:xfrm>
          <a:off x="1920875" y="2312988"/>
          <a:ext cx="8769348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03004240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4199156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654048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42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62856"/>
                  </a:ext>
                </a:extLst>
              </a:tr>
            </a:tbl>
          </a:graphicData>
        </a:graphic>
      </p:graphicFrame>
      <p:graphicFrame>
        <p:nvGraphicFramePr>
          <p:cNvPr id="6" name="Tabella 4">
            <a:extLst>
              <a:ext uri="{FF2B5EF4-FFF2-40B4-BE49-F238E27FC236}">
                <a16:creationId xmlns:a16="http://schemas.microsoft.com/office/drawing/2014/main" id="{125E592C-861F-E871-4FCD-E863823D4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198779"/>
              </p:ext>
            </p:extLst>
          </p:nvPr>
        </p:nvGraphicFramePr>
        <p:xfrm>
          <a:off x="1920875" y="2312988"/>
          <a:ext cx="8769345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5">
                  <a:extLst>
                    <a:ext uri="{9D8B030D-6E8A-4147-A177-3AD203B41FA5}">
                      <a16:colId xmlns:a16="http://schemas.microsoft.com/office/drawing/2014/main" val="1514787524"/>
                    </a:ext>
                  </a:extLst>
                </a:gridCol>
                <a:gridCol w="2923115">
                  <a:extLst>
                    <a:ext uri="{9D8B030D-6E8A-4147-A177-3AD203B41FA5}">
                      <a16:colId xmlns:a16="http://schemas.microsoft.com/office/drawing/2014/main" val="440656530"/>
                    </a:ext>
                  </a:extLst>
                </a:gridCol>
                <a:gridCol w="2923115">
                  <a:extLst>
                    <a:ext uri="{9D8B030D-6E8A-4147-A177-3AD203B41FA5}">
                      <a16:colId xmlns:a16="http://schemas.microsoft.com/office/drawing/2014/main" val="845621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5M: 1D: 18h: 11m: 19s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5000000</a:t>
                      </a:r>
                      <a:r>
                        <a:rPr lang="it-IT"/>
                        <a:t> 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3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3M: 26D: 3h: 41m: 11s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2000000</a:t>
                      </a:r>
                      <a:r>
                        <a:rPr lang="it-IT"/>
                        <a:t> 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68233"/>
                  </a:ext>
                </a:extLst>
              </a:tr>
            </a:tbl>
          </a:graphicData>
        </a:graphic>
      </p:graphicFrame>
      <p:pic>
        <p:nvPicPr>
          <p:cNvPr id="4" name="Flyby_Jupiter">
            <a:hlinkClick r:id="" action="ppaction://media"/>
            <a:extLst>
              <a:ext uri="{FF2B5EF4-FFF2-40B4-BE49-F238E27FC236}">
                <a16:creationId xmlns:a16="http://schemas.microsoft.com/office/drawing/2014/main" id="{D646FF39-EAC6-5A36-04B7-0EBD21BE6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80167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5" name="Flyby_Saturn">
            <a:hlinkClick r:id="" action="ppaction://media"/>
            <a:extLst>
              <a:ext uri="{FF2B5EF4-FFF2-40B4-BE49-F238E27FC236}">
                <a16:creationId xmlns:a16="http://schemas.microsoft.com/office/drawing/2014/main" id="{33F4F4BD-1A15-C635-81D7-F864747EFA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6" y="3580167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33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4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2C20A020-24B4-6E95-2BB9-CC460B84A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258016"/>
              </p:ext>
            </p:extLst>
          </p:nvPr>
        </p:nvGraphicFramePr>
        <p:xfrm>
          <a:off x="1920875" y="2312988"/>
          <a:ext cx="8769348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729403376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09565071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085973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800" b="0" i="0" u="none" strike="noStrike" noProof="0">
                        <a:latin typeface="Meiry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0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1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845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60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41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1542"/>
                  </a:ext>
                </a:extLst>
              </a:tr>
            </a:tbl>
          </a:graphicData>
        </a:graphic>
      </p:graphicFrame>
      <p:graphicFrame>
        <p:nvGraphicFramePr>
          <p:cNvPr id="6" name="Tabella 4">
            <a:extLst>
              <a:ext uri="{FF2B5EF4-FFF2-40B4-BE49-F238E27FC236}">
                <a16:creationId xmlns:a16="http://schemas.microsoft.com/office/drawing/2014/main" id="{935DB7F6-0D71-EE8E-C0E8-69C86B2AAF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497111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41910347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0783491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9025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3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7.62</a:t>
                      </a:r>
                      <a:endParaRPr lang="it-IT" sz="1800" b="0" i="0" u="none" strike="noStrike" noProof="0">
                        <a:latin typeface="Meiry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731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73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12.95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2253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14.83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1941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1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6.34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2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12.94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/>
                        <a:t>57.84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4998.55</a:t>
                      </a:r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7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265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5C8E3-B0EE-F16D-8D02-CF717270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/>
          <a:lstStyle/>
          <a:p>
            <a:r>
              <a:rPr lang="it-IT"/>
              <a:t>Variazioni di traiettorie dello </a:t>
            </a:r>
            <a:r>
              <a:rPr lang="it-IT" err="1"/>
              <a:t>spacecraft</a:t>
            </a:r>
            <a:r>
              <a:rPr lang="it-IT"/>
              <a:t> senza spendere carburante sono possibili grazie ai </a:t>
            </a:r>
            <a:r>
              <a:rPr lang="it-IT" err="1"/>
              <a:t>fly</a:t>
            </a:r>
            <a:r>
              <a:rPr lang="it-IT"/>
              <a:t>-by (o </a:t>
            </a:r>
            <a:r>
              <a:rPr lang="it-IT" err="1"/>
              <a:t>gravity</a:t>
            </a:r>
            <a:r>
              <a:rPr lang="it-IT"/>
              <a:t> assist).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445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5C8E3-B0EE-F16D-8D02-CF717270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/>
          <a:lstStyle/>
          <a:p>
            <a:r>
              <a:rPr lang="it-IT"/>
              <a:t>Variazioni di traiettorie dello </a:t>
            </a:r>
            <a:r>
              <a:rPr lang="it-IT" err="1"/>
              <a:t>spacecraft</a:t>
            </a:r>
            <a:r>
              <a:rPr lang="it-IT"/>
              <a:t> senza spendere carburante sono possibili grazie ai </a:t>
            </a:r>
            <a:r>
              <a:rPr lang="it-IT" err="1"/>
              <a:t>fly</a:t>
            </a:r>
            <a:r>
              <a:rPr lang="it-IT"/>
              <a:t>-by (o </a:t>
            </a:r>
            <a:r>
              <a:rPr lang="it-IT" err="1"/>
              <a:t>gravity</a:t>
            </a:r>
            <a:r>
              <a:rPr lang="it-IT"/>
              <a:t> assist).</a:t>
            </a:r>
          </a:p>
          <a:p>
            <a:endParaRPr lang="it-IT"/>
          </a:p>
          <a:p>
            <a:r>
              <a:rPr lang="it-IT"/>
              <a:t>Imponendo il raggio del perigeo, sfruttato come parametro libero, si definisce la traiettoria iperbolica che compie il veicolo spaziale e si ricava di quanto viene deviato il suo vettore velocità</a:t>
            </a:r>
          </a:p>
        </p:txBody>
      </p:sp>
    </p:spTree>
    <p:extLst>
      <p:ext uri="{BB962C8B-B14F-4D97-AF65-F5344CB8AC3E}">
        <p14:creationId xmlns:p14="http://schemas.microsoft.com/office/powerpoint/2010/main" val="426912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07C9488-9E6F-D4A6-AC83-49B7230E9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28" y="2241756"/>
            <a:ext cx="7016794" cy="3431458"/>
          </a:xfrm>
        </p:spPr>
      </p:pic>
    </p:spTree>
    <p:extLst>
      <p:ext uri="{BB962C8B-B14F-4D97-AF65-F5344CB8AC3E}">
        <p14:creationId xmlns:p14="http://schemas.microsoft.com/office/powerpoint/2010/main" val="401300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9540BE9-B7C4-DA5B-D100-0DF46FFF2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017632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657340877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95029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02-Jan-2022 12:00:00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Venere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02-Apr-2022 15:21:22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6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02-Jan-2028 15:31:13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26-Dec-2033 06:34:50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7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23-Feb-2034 15:23:38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324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BC6907A5-EC2B-6426-880E-5894370B2C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</p:txBody>
      </p:sp>
    </p:spTree>
    <p:extLst>
      <p:ext uri="{BB962C8B-B14F-4D97-AF65-F5344CB8AC3E}">
        <p14:creationId xmlns:p14="http://schemas.microsoft.com/office/powerpoint/2010/main" val="3881157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4C52797-7453-306B-DC0C-D61C9B3F9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722567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51478752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44065653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845621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Venere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2D: 0h: 9m: 51s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14051.8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3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9D: 15h:3 m: 36s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68233"/>
                  </a:ext>
                </a:extLst>
              </a:tr>
            </a:tbl>
          </a:graphicData>
        </a:graphic>
      </p:graphicFrame>
      <p:pic>
        <p:nvPicPr>
          <p:cNvPr id="5" name="flyby_Venus">
            <a:hlinkClick r:id="" action="ppaction://media"/>
            <a:extLst>
              <a:ext uri="{FF2B5EF4-FFF2-40B4-BE49-F238E27FC236}">
                <a16:creationId xmlns:a16="http://schemas.microsoft.com/office/drawing/2014/main" id="{374663E8-658E-514F-AA16-9C8A9BD7B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497391"/>
            <a:ext cx="4286007" cy="322088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317185FE-9638-BADF-1AD6-3DAD790FC0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31" y="3496273"/>
            <a:ext cx="4287492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1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9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4AB0C01-2103-8134-313D-C0F97E7D4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894226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41910347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0783491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9025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3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Terra-Venere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90.14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73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Venere-Saturno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11.66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2101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11.32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2184.6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1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6.39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56.11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2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12.94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3.25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52.13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4435.1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7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97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CB307854-A741-95D2-CB17-EC308AAAB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35984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45280496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3418993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01-Mar-2023 18:00:00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02-Aug-2024 06:51:16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1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02-Aug-2030 06:51:16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5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03-Aug-2036 00:51:16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16-Oct-2036 11:54:48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311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079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03CDA5AA-151F-E338-E670-EF779BEC75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882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3CB3E48-2012-C49C-201C-8EBFE03CD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597641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82071330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663200086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13664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4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1D: 1h: 43m: 21s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45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5D: 21h: 27m: 41s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1.8e+06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395697"/>
                  </a:ext>
                </a:extLst>
              </a:tr>
            </a:tbl>
          </a:graphicData>
        </a:graphic>
      </p:graphicFrame>
      <p:pic>
        <p:nvPicPr>
          <p:cNvPr id="5" name="flyby_Earth">
            <a:hlinkClick r:id="" action="ppaction://media"/>
            <a:extLst>
              <a:ext uri="{FF2B5EF4-FFF2-40B4-BE49-F238E27FC236}">
                <a16:creationId xmlns:a16="http://schemas.microsoft.com/office/drawing/2014/main" id="{758A638C-8B79-CD5C-E24F-7DDB69AEF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34890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D033B7D4-427C-6722-D190-6C08C1F697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9759" y="3534890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313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9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91C542FD-2D38-216E-32CD-26EFCC86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964441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979255183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64063835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119103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9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Terra-Terra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15.23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519.54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8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2191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84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2192.7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2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71.21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1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3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88.03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4977.7</a:t>
                      </a:r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6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844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3CE8BD81-879B-111C-2C84-0F7AAF577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082487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895136254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223421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0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01-May-2027 18:00:00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46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03-Oct-2028 19:40:27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03-Jul-2032 06:51:19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47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03-Jul-2038 16:27:07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04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11-Aug-2038 02:35:08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1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3246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pic>
        <p:nvPicPr>
          <p:cNvPr id="3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8CF2661B-FC28-2BC1-5D60-9D874DA27C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3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30552501-28B7-4D78-A658-FA4E21491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716769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548101831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7925778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044177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1D: 11h: 10m: 52s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0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5M: 29D: 9h: 35m: 47s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100000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13633"/>
                  </a:ext>
                </a:extLst>
              </a:tr>
            </a:tbl>
          </a:graphicData>
        </a:graphic>
      </p:graphicFrame>
      <p:pic>
        <p:nvPicPr>
          <p:cNvPr id="4" name="Flyby_Mars">
            <a:hlinkClick r:id="" action="ppaction://media"/>
            <a:extLst>
              <a:ext uri="{FF2B5EF4-FFF2-40B4-BE49-F238E27FC236}">
                <a16:creationId xmlns:a16="http://schemas.microsoft.com/office/drawing/2014/main" id="{0F113D11-AC89-8CE5-7E37-5A53A8EE7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44618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Jupiter">
            <a:hlinkClick r:id="" action="ppaction://media"/>
            <a:extLst>
              <a:ext uri="{FF2B5EF4-FFF2-40B4-BE49-F238E27FC236}">
                <a16:creationId xmlns:a16="http://schemas.microsoft.com/office/drawing/2014/main" id="{87510323-02CA-432F-4151-20531E1BC4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9" y="3544618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00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1B3F808-67D3-1F8D-AC0C-6475BA188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586750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24214144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55566185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817748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64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41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8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Marte-Giove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8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865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9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4118.25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22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Raggiungere Urano entrando in un’orbita circolare ad una quota di 1000 km dalla sua superficie</a:t>
            </a:r>
          </a:p>
        </p:txBody>
      </p:sp>
    </p:spTree>
    <p:extLst>
      <p:ext uri="{BB962C8B-B14F-4D97-AF65-F5344CB8AC3E}">
        <p14:creationId xmlns:p14="http://schemas.microsoft.com/office/powerpoint/2010/main" val="61960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B571B62B-A498-9BCB-DFDF-3407A1EB0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170953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680071809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889358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8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01-Sep-2022 18:00:00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8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04-Oct-2023 06:23:59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7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04-Nov-2028 10:03:43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1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04-Nov-2034 17:27:15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92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08-Jan-2035 08:35:20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9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908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A4B17D09-14E0-E259-771E-5686211D10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3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42A420D8-2619-C065-D904-AA6236F82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737291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2666470678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4245056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91897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4D: 3h: 39m: 44s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9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6D: 7h: 23m: 31s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693423"/>
                  </a:ext>
                </a:extLst>
              </a:tr>
            </a:tbl>
          </a:graphicData>
        </a:graphic>
      </p:graphicFrame>
      <p:pic>
        <p:nvPicPr>
          <p:cNvPr id="5" name="flyby_Mars">
            <a:hlinkClick r:id="" action="ppaction://media"/>
            <a:extLst>
              <a:ext uri="{FF2B5EF4-FFF2-40B4-BE49-F238E27FC236}">
                <a16:creationId xmlns:a16="http://schemas.microsoft.com/office/drawing/2014/main" id="{00479F5D-70D0-FC93-C347-C60FB7171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25163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EF2400B5-5212-274B-EC29-06AC90DCBD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9" y="3525163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341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0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03910A3-181A-207E-E3DA-BF24375FB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517008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421087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397.5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61.38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4511.13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9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269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56C600-9C31-5A0B-F4BC-09B4ECA5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Una volta entrati nella Sfera di Influenza di Urano il problema dei due corpi si restringe al veicolo spaziale e al pianeta.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035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56C600-9C31-5A0B-F4BC-09B4ECA5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Una volta entrati nella Sfera di Influenza di Urano il problema dei due corpi si restringe al veicolo spaziale e al pianeta.</a:t>
            </a:r>
          </a:p>
          <a:p>
            <a:endParaRPr lang="it-IT"/>
          </a:p>
          <a:p>
            <a:r>
              <a:rPr lang="it-IT"/>
              <a:t>Il veicolo percorre una traiettoria iperbolica che ha il perigeo a 1000 km di distanza dalla superficie del pianeta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984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/>
                  <a:t>Una volta entrati nella Sfera di Influenza di Urano il problema dei due corpi si restringe al veicolo spaziale e al pianeta.</a:t>
                </a:r>
              </a:p>
              <a:p>
                <a:endParaRPr lang="it-IT"/>
              </a:p>
              <a:p>
                <a:r>
                  <a:rPr lang="it-IT"/>
                  <a:t>Il veicolo percorre una traiettoria iperbolica che ha il perigeo a 1000 km di distanza dalla superficie del pianeta</a:t>
                </a:r>
              </a:p>
              <a:p>
                <a:endParaRPr lang="it-IT"/>
              </a:p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sono calcolati con le stesse formule della fuga dalla Terra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248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sono calcolati con le stesse formule della fuga dalla Terra.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\documentclass{article}&#10;\usepackage{amsmath}&#10;\pagestyle{empty}&#10;\begin{document}&#10;&#10;\begin{equation*}&#10;     \Delta v = v_{p\_hyp} -  v_{park\_orbit} &#10;\end{equation*}&#10;&#10;\end{document}" title="IguanaTex Bitmap Display">
            <a:extLst>
              <a:ext uri="{FF2B5EF4-FFF2-40B4-BE49-F238E27FC236}">
                <a16:creationId xmlns:a16="http://schemas.microsoft.com/office/drawing/2014/main" id="{B75C6930-8082-1D08-5939-1B3307AFF0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05" y="3840980"/>
            <a:ext cx="3097786" cy="297048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begin{document}&#10;&#10;\begin{equation*}&#10;     \Delta t = M_{hyp} * \sqrt{\frac{-a_{hyp}^3}{\mu_T}}&#10;\end{equation*}&#10;&#10;\end{document}" title="IguanaTex Bitmap Display">
            <a:extLst>
              <a:ext uri="{FF2B5EF4-FFF2-40B4-BE49-F238E27FC236}">
                <a16:creationId xmlns:a16="http://schemas.microsoft.com/office/drawing/2014/main" id="{E9333487-4CC2-C5F7-8F12-A6FF1D1481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61" y="4679303"/>
            <a:ext cx="2839675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5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pic>
        <p:nvPicPr>
          <p:cNvPr id="3" name="Uranus_capture">
            <a:hlinkClick r:id="" action="ppaction://media"/>
            <a:extLst>
              <a:ext uri="{FF2B5EF4-FFF2-40B4-BE49-F238E27FC236}">
                <a16:creationId xmlns:a16="http://schemas.microsoft.com/office/drawing/2014/main" id="{C69F242A-4339-8D2D-60FC-E8746C9E23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426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L’obiettivo è portare il veicolo spaziale su un’orbita equatoriale attorno ad Urano a partire dal piano dell’Eclittica.</a:t>
            </a:r>
          </a:p>
        </p:txBody>
      </p:sp>
    </p:spTree>
    <p:extLst>
      <p:ext uri="{BB962C8B-B14F-4D97-AF65-F5344CB8AC3E}">
        <p14:creationId xmlns:p14="http://schemas.microsoft.com/office/powerpoint/2010/main" val="3596115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Raggiungere Urano entrando in un’orbita circolare ad una quota di 1000 km dalla sua superficie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Eseguire almeno 2 </a:t>
            </a:r>
            <a:r>
              <a:rPr lang="it-IT" err="1"/>
              <a:t>fly</a:t>
            </a:r>
            <a:r>
              <a:rPr lang="it-IT"/>
              <a:t>-by</a:t>
            </a:r>
          </a:p>
        </p:txBody>
      </p:sp>
    </p:spTree>
    <p:extLst>
      <p:ext uri="{BB962C8B-B14F-4D97-AF65-F5344CB8AC3E}">
        <p14:creationId xmlns:p14="http://schemas.microsoft.com/office/powerpoint/2010/main" val="3090561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L’obiettivo è portare il veicolo spaziale su un’orbita equatoriale attorno ad Urano a partire dal piano dell’Eclittica.</a:t>
            </a:r>
          </a:p>
          <a:p>
            <a:endParaRPr lang="it-IT"/>
          </a:p>
          <a:p>
            <a:r>
              <a:rPr lang="it-IT"/>
              <a:t>Per risparmiare carburante si è optato per eseguire una manovra a 3 impulsi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6053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782AB45-7EF0-C937-BF0D-D318288D0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1" y="2217738"/>
            <a:ext cx="4806798" cy="4373604"/>
          </a:xfrm>
        </p:spPr>
      </p:pic>
    </p:spTree>
    <p:extLst>
      <p:ext uri="{BB962C8B-B14F-4D97-AF65-F5344CB8AC3E}">
        <p14:creationId xmlns:p14="http://schemas.microsoft.com/office/powerpoint/2010/main" val="2710922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2006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   \frac{\Delta v_{1}}{v_{c1}} = \sqrt{\frac{2\rho}{1+\rho}}-1&#10;\end{equation*}&#10;&#10;\end{document}" title="IguanaTex Bitmap Display">
            <a:extLst>
              <a:ext uri="{FF2B5EF4-FFF2-40B4-BE49-F238E27FC236}">
                <a16:creationId xmlns:a16="http://schemas.microsoft.com/office/drawing/2014/main" id="{8DEB83E7-AE02-39C3-88A1-DB62202A78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27" y="3862402"/>
            <a:ext cx="1899907" cy="551249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\begin{equation*}&#10;       \Delta v_{2} = 2 v_a \sin{(\frac{\theta}{2})}&#10;\end{equation*}&#10;&#10;\end{document}" title="IguanaTex Bitmap Display">
            <a:extLst>
              <a:ext uri="{FF2B5EF4-FFF2-40B4-BE49-F238E27FC236}">
                <a16:creationId xmlns:a16="http://schemas.microsoft.com/office/drawing/2014/main" id="{7E2B512B-8F12-12D9-F32D-48FDE1642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67" y="3902628"/>
            <a:ext cx="1709406" cy="4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11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5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   \frac{\Delta v_{1}}{v_{c1}} = \sqrt{\frac{2\rho}{1+\rho}}-1&#10;\end{equation*}&#10;&#10;\end{document}" title="IguanaTex Bitmap Display">
            <a:extLst>
              <a:ext uri="{FF2B5EF4-FFF2-40B4-BE49-F238E27FC236}">
                <a16:creationId xmlns:a16="http://schemas.microsoft.com/office/drawing/2014/main" id="{8DEB83E7-AE02-39C3-88A1-DB62202A78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27" y="3862402"/>
            <a:ext cx="1899907" cy="551249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\begin{equation*}&#10;       \Delta v_{2} = 2 v_a \sin{(\frac{\theta}{2})}&#10;\end{equation*}&#10;&#10;\end{document}" title="IguanaTex Bitmap Display">
            <a:extLst>
              <a:ext uri="{FF2B5EF4-FFF2-40B4-BE49-F238E27FC236}">
                <a16:creationId xmlns:a16="http://schemas.microsoft.com/office/drawing/2014/main" id="{7E2B512B-8F12-12D9-F32D-48FDE1642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67" y="3902628"/>
            <a:ext cx="1709406" cy="470799"/>
          </a:xfrm>
          <a:prstGeom prst="rect">
            <a:avLst/>
          </a:prstGeom>
        </p:spPr>
      </p:pic>
      <p:pic>
        <p:nvPicPr>
          <p:cNvPr id="13" name="Immagine 12" descr="\documentclass{article}&#10;\usepackage{amsmath}&#10;\pagestyle{empty}&#10;\begin{document}&#10;&#10;\begin{equation*}&#10;        \Delta v_{tot} = 2 \Delta v_{1} + \Delta v_{2}&#10;\end{equation*}&#10;&#10;\end{document}" title="IguanaTex Bitmap Display">
            <a:extLst>
              <a:ext uri="{FF2B5EF4-FFF2-40B4-BE49-F238E27FC236}">
                <a16:creationId xmlns:a16="http://schemas.microsoft.com/office/drawing/2014/main" id="{E9E9E99D-905B-5665-72B0-C568938A36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6" y="5185946"/>
            <a:ext cx="2230857" cy="2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80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pic>
        <p:nvPicPr>
          <p:cNvPr id="4" name="Uranus_orbital_plane_shift">
            <a:hlinkClick r:id="" action="ppaction://media"/>
            <a:extLst>
              <a:ext uri="{FF2B5EF4-FFF2-40B4-BE49-F238E27FC236}">
                <a16:creationId xmlns:a16="http://schemas.microsoft.com/office/drawing/2014/main" id="{565CB272-8522-F24F-E573-497A6C21A7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55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6D5E5AB-2D1A-9618-20BC-544E125711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20875" y="2312988"/>
          <a:ext cx="8769350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1511686729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247735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25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16-Jul-2022 23:59:30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60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29-06-2038 03:16:11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9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31-Oct-2038 04:13:18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89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7680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0D369EFD-A7D1-214F-824C-7D9CCC2D0C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9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DD0C5CA-951D-54B1-3E9A-19C9D14A15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20875" y="2312988"/>
          <a:ext cx="8769348" cy="286512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25553984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6025470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563208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della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7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47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Fuga dalla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7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ToF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Hohmann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5822.15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3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45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55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5946.4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38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6522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it-IT"/>
          </a:p>
          <a:p>
            <a:endParaRPr lang="it-IT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F03AFAC2-FB87-BC0B-92E1-0530831D2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6821"/>
              </p:ext>
            </p:extLst>
          </p:nvPr>
        </p:nvGraphicFramePr>
        <p:xfrm>
          <a:off x="2147379" y="2559527"/>
          <a:ext cx="816864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337847866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829772865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394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8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89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43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526427"/>
                  </a:ext>
                </a:extLst>
              </a:tr>
            </a:tbl>
          </a:graphicData>
        </a:graphic>
      </p:graphicFrame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39D063CD-39FE-5FD6-9AB6-8267C6459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995398"/>
              </p:ext>
            </p:extLst>
          </p:nvPr>
        </p:nvGraphicFramePr>
        <p:xfrm>
          <a:off x="1920875" y="2312988"/>
          <a:ext cx="8769348" cy="4211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92337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1421087630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3274908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totale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totale (giorni)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Arrivo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Hohmann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30.42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5943.27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31-Oct-2038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Terra-Giove-Saturno-Urano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Meiryo"/>
                        </a:rPr>
                        <a:t>57.84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Meiryo"/>
                        </a:rPr>
                        <a:t>4998.55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/>
                        <a:t>08-Mar-2036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Terra-Venere-Saturno-Urano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52.15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4435.1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23-Feb-2034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Terra-Terra-Saturno-Urano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88.03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4977.7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16-Oct-2036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Terra-Marte-Giove-Urano 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60.69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4118.25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11-Aug-2038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50.51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4511.13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Meiryo"/>
                        </a:rPr>
                        <a:t>08-Jan-2035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23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</p:txBody>
      </p:sp>
    </p:spTree>
    <p:extLst>
      <p:ext uri="{BB962C8B-B14F-4D97-AF65-F5344CB8AC3E}">
        <p14:creationId xmlns:p14="http://schemas.microsoft.com/office/powerpoint/2010/main" val="3747025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Per effettuare la migliore scelta sulla missione da intraprendere si è definito un funzionale da minimizzare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7578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Per effettuare la migliore scelta sulla missione da intraprendere si è definito un funzionale da minimizzare</a:t>
            </a:r>
          </a:p>
          <a:p>
            <a:endParaRPr lang="it-IT"/>
          </a:p>
        </p:txBody>
      </p:sp>
      <p:pic>
        <p:nvPicPr>
          <p:cNvPr id="5" name="Immagine 4" descr="\documentclass{article}&#10;\usepackage{amsmath}&#10;\pagestyle{empty}&#10;\begin{document}&#10;&#10;\begin{equation*}&#10;   J = \min_{m} \left\{ \Delta v(m) \cdot \Delta t(m) \right\}&#10;\end{equation*}&#10;&#10;\end{document}" title="IguanaTex Bitmap Display">
            <a:extLst>
              <a:ext uri="{FF2B5EF4-FFF2-40B4-BE49-F238E27FC236}">
                <a16:creationId xmlns:a16="http://schemas.microsoft.com/office/drawing/2014/main" id="{8AEE97A6-FCE0-8202-DFD8-88061E434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21" y="3903408"/>
            <a:ext cx="3793102" cy="4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82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it-IT"/>
          </a:p>
          <a:p>
            <a:endParaRPr lang="it-IT"/>
          </a:p>
        </p:txBody>
      </p:sp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39D063CD-39FE-5FD6-9AB6-8267C6459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145329"/>
              </p:ext>
            </p:extLst>
          </p:nvPr>
        </p:nvGraphicFramePr>
        <p:xfrm>
          <a:off x="1910080" y="2245360"/>
          <a:ext cx="7140668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0334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3570334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J (x10^3)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Hohmann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 dirty="0"/>
                        <a:t>180.89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Terra-Giove-Saturno-Urano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442.16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Terra-Venere-Saturno-Urano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231.29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Terra-Terra-Saturno-Urano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438.19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Terra-Marte-Giove-Urano 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249.94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 dirty="0"/>
                        <a:t>Terra-Marte-Saturno-Urano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 dirty="0"/>
                        <a:t>227.86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8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  <a:p>
            <a:r>
              <a:rPr lang="it-IT"/>
              <a:t>Per tutte le missioni tranne Terra-Venere-Saturno-Urano la data di lancio è il 01/02/2022 mentre per quest’ultima il lancio è il 01/01/2022</a:t>
            </a:r>
          </a:p>
        </p:txBody>
      </p:sp>
    </p:spTree>
    <p:extLst>
      <p:ext uri="{BB962C8B-B14F-4D97-AF65-F5344CB8AC3E}">
        <p14:creationId xmlns:p14="http://schemas.microsoft.com/office/powerpoint/2010/main" val="10839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  <a:p>
            <a:r>
              <a:rPr lang="it-IT"/>
              <a:t>Per tutte le missioni tranne Terra-Venere-Saturno-Urano la data di lancio è il 01/02/2022 mentre per quest’ultima il lancio è il 01/01/2022</a:t>
            </a:r>
          </a:p>
          <a:p>
            <a:r>
              <a:rPr lang="it-IT"/>
              <a:t>Per determinare l’ora di lancio si è utilizzato il LST (Local </a:t>
            </a:r>
            <a:r>
              <a:rPr lang="it-IT" err="1"/>
              <a:t>Sidereal</a:t>
            </a:r>
            <a:r>
              <a:rPr lang="it-IT"/>
              <a:t> Time) ottenendo:</a:t>
            </a:r>
          </a:p>
        </p:txBody>
      </p:sp>
      <p:pic>
        <p:nvPicPr>
          <p:cNvPr id="5" name="Immagine 4" descr="\documentclass{article}&#10;\usepackage{amsmath}&#10;\pagestyle{empty}&#10;\begin{document}&#10;&#10;\begin{align*}&#10;\Theta_{LST} = 90^{\circ}&#10;\end{align*}&#10;&#10;\end{document}" title="IguanaTex Bitmap Display">
            <a:extLst>
              <a:ext uri="{FF2B5EF4-FFF2-40B4-BE49-F238E27FC236}">
                <a16:creationId xmlns:a16="http://schemas.microsoft.com/office/drawing/2014/main" id="{7F41E249-BD36-03FC-9AF6-AB9474866E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16" y="5215812"/>
            <a:ext cx="1598568" cy="2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1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Dal LST si definiscono gli orari di lancio: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03:00 (ora locale) per la missione Terra-Venere-Saturno-Urano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01:00 (ora locale) per le altre missioni </a:t>
            </a:r>
          </a:p>
        </p:txBody>
      </p:sp>
    </p:spTree>
    <p:extLst>
      <p:ext uri="{BB962C8B-B14F-4D97-AF65-F5344CB8AC3E}">
        <p14:creationId xmlns:p14="http://schemas.microsoft.com/office/powerpoint/2010/main" val="2427793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636,6704"/>
  <p:tag name="LATEXADDIN" val="\documentclass{article}&#10;\usepackage{amsmath}&#10;\pagestyle{empty}&#10;\begin{document}&#10;&#10;\begin{align*}&#10;\Theta_{LST} = 90^{\circ}&#10;\end{align*}&#10;&#10;\end{document}"/>
  <p:tag name="IGUANATEXSIZE" val="18"/>
  <p:tag name="IGUANATEXCURSOR" val="121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934,3832"/>
  <p:tag name="LATEXADDIN" val="\documentclass{article}&#10;\usepackage{amsmath}&#10;\pagestyle{empty}&#10;\begin{document}&#10;&#10;\begin{equation*}&#10;       \Delta v_{2} = 2 v_a \sin{(\frac{\theta}{2})}&#10;\end{equation*}&#10;&#10;\end{document}"/>
  <p:tag name="IGUANATEXSIZE" val="18"/>
  <p:tag name="IGUANATEXCURSOR" val="16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1038,62"/>
  <p:tag name="LATEXADDIN" val="\documentclass{article}&#10;\usepackage{amsmath}&#10;\pagestyle{empty}&#10;\begin{document}&#10;&#10;\begin{equation*}&#10;        \frac{\Delta v_{1}}{v_{c1}} = \sqrt{\frac{2\rho}{1+\rho}}-1&#10;\end{equation*}&#10;&#10;\end{document}"/>
  <p:tag name="IGUANATEXSIZE" val="18"/>
  <p:tag name="IGUANATEXCURSOR" val="16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934,3832"/>
  <p:tag name="LATEXADDIN" val="\documentclass{article}&#10;\usepackage{amsmath}&#10;\pagestyle{empty}&#10;\begin{document}&#10;&#10;\begin{equation*}&#10;       \Delta v_{2} = 2 v_a \sin{(\frac{\theta}{2})}&#10;\end{equation*}&#10;&#10;\end{document}"/>
  <p:tag name="IGUANATEXSIZE" val="18"/>
  <p:tag name="IGUANATEXCURSOR" val="16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1097,863"/>
  <p:tag name="LATEXADDIN" val="\documentclass{article}&#10;\usepackage{amsmath}&#10;\pagestyle{empty}&#10;\begin{document}&#10;&#10;\begin{equation*}&#10;        \Delta v_{tot} = 2 \Delta v_{1} + \Delta v_{2}&#10;\end{equation*}&#10;&#10;\end{document}"/>
  <p:tag name="IGUANATEXSIZE" val="20"/>
  <p:tag name="IGUANATEXCURSOR" val="168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4788"/>
  <p:tag name="ORIGINALWIDTH" val="1402,325"/>
  <p:tag name="LATEXADDIN" val="\documentclass{article}&#10;\usepackage{amsmath}&#10;\pagestyle{empty}&#10;\begin{document}&#10;&#10;\begin{equation*}&#10;   J = \min_{m} \left\{ \Delta v(m) \cdot \Delta t(m) \right\}&#10;\end{equation*}&#10;&#10;\end{document}"/>
  <p:tag name="IGUANATEXSIZE" val="18"/>
  <p:tag name="IGUANATEXCURSOR" val="17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9,1639"/>
  <p:tag name="ORIGINALWIDTH" val="1571,803"/>
  <p:tag name="LATEXADDIN" val="\documentclass{article}&#10;\usepackage{amsmath}&#10;\pagestyle{empty}&#10;\begin{document}&#10;&#10;\begin{align*}&#10;   i_{orbita \_ iniziale} = i_{Eq} = - 23.4^{\circ} \\&#10;   i_{orbita \_ finale} = i_{Ecl} = 0^{\circ} \\&#10;   \Omega_{orbita \_ in} = 0^{\circ} \\&#10;   \Omega_{orbita \_ fin} = 0^{\circ}&#10;\end{align*}&#10;&#10;\end{document}"/>
  <p:tag name="IGUANATEXSIZE" val="20"/>
  <p:tag name="IGUANATEXCURSOR" val="27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2030,746"/>
  <p:tag name="LATEXADDIN" val="\documentclass{article}&#10;\usepackage{amsmath}&#10;\pagestyle{empty}&#10;\begin{document}&#10;&#10;\begin{equation*}&#10;        \Delta v = 2  v_{park\_orbit}  \sin{(\frac{\theta_e}{2})} = 3.16 km/s&#10;    \end{equation*}&#10;&#10;\end{document}"/>
  <p:tag name="IGUANATEXSIZE" val="20"/>
  <p:tag name="IGUANATEXCURSOR" val="9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2030,746"/>
  <p:tag name="LATEXADDIN" val="\documentclass{article}&#10;\usepackage{amsmath}&#10;\pagestyle{empty}&#10;\begin{document}&#10;&#10;\begin{equation*}&#10;        \Delta v = 2  v_{park\_orbit}  \sin{(\frac{\theta_e}{2})} = 3.16 km/s&#10;    \end{equation*}&#10;&#10;\end{document}"/>
  <p:tag name="IGUANATEXSIZE" val="20"/>
  <p:tag name="IGUANATEXCURSOR" val="9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313,836"/>
  <p:tag name="LATEXADDIN" val="\documentclass{article}&#10;\usepackage{amsmath}&#10;\pagestyle{empty}&#10;\begin{document}&#10;&#10;\begin{equation*}&#10;     \Delta v = v_{p\_hyp} -  v_{park\_orbit} &#10;\end{equation*}&#10;&#10;\end{document}"/>
  <p:tag name="IGUANATEXSIZE" val="18"/>
  <p:tag name="IGUANATEXCURSOR" val="160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203,599"/>
  <p:tag name="LATEXADDIN" val="\documentclass{article}&#10;\usepackage{amsmath}&#10;\pagestyle{empty}&#10;\begin{document}&#10;&#10;\begin{equation*}&#10;     \Delta t = M_{hyp} * \sqrt{\frac{-a_{hyp}^3}{\mu_T}}&#10;\end{equation*}&#10;&#10;\end{document}"/>
  <p:tag name="IGUANATEXSIZE" val="18"/>
  <p:tag name="IGUANATEXCURSOR" val="15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313,836"/>
  <p:tag name="LATEXADDIN" val="\documentclass{article}&#10;\usepackage{amsmath}&#10;\pagestyle{empty}&#10;\begin{document}&#10;&#10;\begin{equation*}&#10;     \Delta v = v_{p\_hyp} -  v_{park\_orbit} &#10;\end{equation*}&#10;&#10;\end{document}"/>
  <p:tag name="IGUANATEXSIZE" val="18"/>
  <p:tag name="IGUANATEXCURSOR" val="160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203,599"/>
  <p:tag name="LATEXADDIN" val="\documentclass{article}&#10;\usepackage{amsmath}&#10;\pagestyle{empty}&#10;\begin{document}&#10;&#10;\begin{equation*}&#10;     \Delta t = M_{hyp} * \sqrt{\frac{-a_{hyp}^3}{\mu_T}}&#10;\end{equation*}&#10;&#10;\end{document}"/>
  <p:tag name="IGUANATEXSIZE" val="18"/>
  <p:tag name="IGUANATEXCURSOR" val="15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1038,62"/>
  <p:tag name="LATEXADDIN" val="\documentclass{article}&#10;\usepackage{amsmath}&#10;\pagestyle{empty}&#10;\begin{document}&#10;&#10;\begin{equation*}&#10;        \frac{\Delta v_{1}}{v_{c1}} = \sqrt{\frac{2\rho}{1+\rho}}-1&#10;\end{equation*}&#10;&#10;\end{document}"/>
  <p:tag name="IGUANATEXSIZE" val="18"/>
  <p:tag name="IGUANATEXCURSOR" val="16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1854</Words>
  <Application>Microsoft Office PowerPoint</Application>
  <PresentationFormat>Widescreen</PresentationFormat>
  <Paragraphs>422</Paragraphs>
  <Slides>62</Slides>
  <Notes>0</Notes>
  <HiddenSlides>0</HiddenSlides>
  <MMClips>20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7" baseType="lpstr">
      <vt:lpstr>Meiryo</vt:lpstr>
      <vt:lpstr>Arial</vt:lpstr>
      <vt:lpstr>Cambria Math</vt:lpstr>
      <vt:lpstr>Corbel</vt:lpstr>
      <vt:lpstr>SketchLinesVTI</vt:lpstr>
      <vt:lpstr>Missione Urano</vt:lpstr>
      <vt:lpstr>Obiettivi della missione</vt:lpstr>
      <vt:lpstr>Obiettivi della missione</vt:lpstr>
      <vt:lpstr>Obiettivi della missione</vt:lpstr>
      <vt:lpstr>Obiettivi della missione</vt:lpstr>
      <vt:lpstr>Data e ora di lancio</vt:lpstr>
      <vt:lpstr>Data e ora di lancio</vt:lpstr>
      <vt:lpstr>Data e ora di lancio</vt:lpstr>
      <vt:lpstr>Data e ora di lancio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Fuga dalla SOI della Terra</vt:lpstr>
      <vt:lpstr>Fuga dalla SOI della Terra</vt:lpstr>
      <vt:lpstr>Fuga dalla SOI della Terra</vt:lpstr>
      <vt:lpstr>Fuga dalla SOI della Terra</vt:lpstr>
      <vt:lpstr>Fuga dalla SOI della Terra</vt:lpstr>
      <vt:lpstr>Presentazione standard di PowerPoint</vt:lpstr>
      <vt:lpstr>Missioni interplanetarie: Terra-Giove-Saturno-Urano</vt:lpstr>
      <vt:lpstr>Missioni interplanetarie: Terra-Giove-Saturno-Urano</vt:lpstr>
      <vt:lpstr>Missioni interplanetarie: Terra-Giove-Saturno-Urano</vt:lpstr>
      <vt:lpstr>Missioni interplanetarie: Terra-Giove-Saturno-Urano</vt:lpstr>
      <vt:lpstr>Missioni interplanetarie: Fly-by</vt:lpstr>
      <vt:lpstr>Missioni interplanetarie: Fly-by</vt:lpstr>
      <vt:lpstr>Missioni interplanetarie: Fly-by</vt:lpstr>
      <vt:lpstr>Missioni interplanetarie: Terra-Venere-Saturno-Urano</vt:lpstr>
      <vt:lpstr>Missioni interplanetarie: Terra-Venere-Saturno-Urano</vt:lpstr>
      <vt:lpstr>Missioni interplanetarie: Terra-Venere-Saturno-Urano</vt:lpstr>
      <vt:lpstr>Missioni interplanetarie: Terra-Venere-Saturno-Urano</vt:lpstr>
      <vt:lpstr>Missioni interplanetarie: Terra-Terra-Saturno-Urano</vt:lpstr>
      <vt:lpstr>Missioni interplanetarie: Terra-Terra-Saturno-Urano</vt:lpstr>
      <vt:lpstr>Missioni interplanetarie: Terra-Terra-Saturno-Urano</vt:lpstr>
      <vt:lpstr>Missioni interplanetarie: Terra-Terra-Saturno-Urano</vt:lpstr>
      <vt:lpstr>Missioni interplanetarie: Terra-Marte-Giove-Urano</vt:lpstr>
      <vt:lpstr>Missioni interplanetarie: Terra-Marte-Giove-Urano</vt:lpstr>
      <vt:lpstr>Missioni interplanetarie: Terra-Marte-Giove-Urano</vt:lpstr>
      <vt:lpstr>Missioni interplanetarie: Terra-Marte-Giove-Urano</vt:lpstr>
      <vt:lpstr>Missioni interplanetarie: Terra-Marte-Saturno-Urano</vt:lpstr>
      <vt:lpstr>Missioni interplanetarie: Terra-Marte-Saturno-Urano</vt:lpstr>
      <vt:lpstr>Missioni interplanetarie: Terra-Marte-Saturno-Urano</vt:lpstr>
      <vt:lpstr>Missioni interplanetarie: Terra-Marte-Saturno-Urano</vt:lpstr>
      <vt:lpstr>Cattura nella SOI di Urano</vt:lpstr>
      <vt:lpstr>Cattura nella SOI di Urano</vt:lpstr>
      <vt:lpstr>Cattura nella SOI di Urano</vt:lpstr>
      <vt:lpstr>Cattura nella SOI di Urano</vt:lpstr>
      <vt:lpstr>Cattura nella SOI di Urano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Trasferimento interplanetario con Manovra di Hohmann</vt:lpstr>
      <vt:lpstr>Trasferimento interplanetario con Manovra di Hohmann</vt:lpstr>
      <vt:lpstr>Trasferimento interplanetario con Manovra di Hohmann</vt:lpstr>
      <vt:lpstr>Considerazioni finali</vt:lpstr>
      <vt:lpstr>Considerazioni finali</vt:lpstr>
      <vt:lpstr>Considerazioni finali</vt:lpstr>
      <vt:lpstr>Considerazioni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Pietro Gori</dc:creator>
  <cp:lastModifiedBy>Vincenzo Degiacomo</cp:lastModifiedBy>
  <cp:revision>4</cp:revision>
  <dcterms:created xsi:type="dcterms:W3CDTF">2022-06-02T14:33:15Z</dcterms:created>
  <dcterms:modified xsi:type="dcterms:W3CDTF">2022-06-06T16:53:59Z</dcterms:modified>
</cp:coreProperties>
</file>